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9144000"/>
  <p:notesSz cx="6797675" cy="9928225"/>
  <p:defaultTextStyle>
    <a:defPPr>
      <a:defRPr lang="en-US"/>
    </a:defPPr>
    <a:lvl1pPr marL="0" algn="l" defTabSz="10450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2507" algn="l" defTabSz="10450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5013" algn="l" defTabSz="10450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7520" algn="l" defTabSz="10450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0026" algn="l" defTabSz="10450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2533" algn="l" defTabSz="10450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35039" algn="l" defTabSz="10450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7546" algn="l" defTabSz="10450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80051" algn="l" defTabSz="10450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0" autoAdjust="0"/>
  </p:normalViewPr>
  <p:slideViewPr>
    <p:cSldViewPr>
      <p:cViewPr varScale="1">
        <p:scale>
          <a:sx n="81" d="100"/>
          <a:sy n="81" d="100"/>
        </p:scale>
        <p:origin x="2130" y="60"/>
      </p:cViewPr>
      <p:guideLst>
        <p:guide orient="horz" pos="288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840568"/>
            <a:ext cx="77724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81600"/>
            <a:ext cx="6400801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2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5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2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5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7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80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66185"/>
            <a:ext cx="2057399" cy="78020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66185"/>
            <a:ext cx="6019800" cy="78020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875867"/>
            <a:ext cx="7772400" cy="181610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3875618"/>
            <a:ext cx="7772400" cy="2000249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2250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501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75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00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12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350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75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800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6034618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6034618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46816"/>
            <a:ext cx="4040189" cy="85301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2507" indent="0">
              <a:buNone/>
              <a:defRPr sz="2200" b="1"/>
            </a:lvl2pPr>
            <a:lvl3pPr marL="1045013" indent="0">
              <a:buNone/>
              <a:defRPr sz="2100" b="1"/>
            </a:lvl3pPr>
            <a:lvl4pPr marL="1567520" indent="0">
              <a:buNone/>
              <a:defRPr sz="1800" b="1"/>
            </a:lvl4pPr>
            <a:lvl5pPr marL="2090026" indent="0">
              <a:buNone/>
              <a:defRPr sz="1800" b="1"/>
            </a:lvl5pPr>
            <a:lvl6pPr marL="2612533" indent="0">
              <a:buNone/>
              <a:defRPr sz="1800" b="1"/>
            </a:lvl6pPr>
            <a:lvl7pPr marL="3135039" indent="0">
              <a:buNone/>
              <a:defRPr sz="1800" b="1"/>
            </a:lvl7pPr>
            <a:lvl8pPr marL="3657546" indent="0">
              <a:buNone/>
              <a:defRPr sz="1800" b="1"/>
            </a:lvl8pPr>
            <a:lvl9pPr marL="4180051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99834"/>
            <a:ext cx="4040189" cy="5268384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2046816"/>
            <a:ext cx="4041775" cy="85301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2507" indent="0">
              <a:buNone/>
              <a:defRPr sz="2200" b="1"/>
            </a:lvl2pPr>
            <a:lvl3pPr marL="1045013" indent="0">
              <a:buNone/>
              <a:defRPr sz="2100" b="1"/>
            </a:lvl3pPr>
            <a:lvl4pPr marL="1567520" indent="0">
              <a:buNone/>
              <a:defRPr sz="1800" b="1"/>
            </a:lvl4pPr>
            <a:lvl5pPr marL="2090026" indent="0">
              <a:buNone/>
              <a:defRPr sz="1800" b="1"/>
            </a:lvl5pPr>
            <a:lvl6pPr marL="2612533" indent="0">
              <a:buNone/>
              <a:defRPr sz="1800" b="1"/>
            </a:lvl6pPr>
            <a:lvl7pPr marL="3135039" indent="0">
              <a:buNone/>
              <a:defRPr sz="1800" b="1"/>
            </a:lvl7pPr>
            <a:lvl8pPr marL="3657546" indent="0">
              <a:buNone/>
              <a:defRPr sz="1800" b="1"/>
            </a:lvl8pPr>
            <a:lvl9pPr marL="4180051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899834"/>
            <a:ext cx="4041775" cy="5268384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64068"/>
            <a:ext cx="3008314" cy="154940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64068"/>
            <a:ext cx="5111750" cy="7804151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913467"/>
            <a:ext cx="3008314" cy="6254751"/>
          </a:xfrm>
        </p:spPr>
        <p:txBody>
          <a:bodyPr/>
          <a:lstStyle>
            <a:lvl1pPr marL="0" indent="0">
              <a:buNone/>
              <a:defRPr sz="1600"/>
            </a:lvl1pPr>
            <a:lvl2pPr marL="522507" indent="0">
              <a:buNone/>
              <a:defRPr sz="1300"/>
            </a:lvl2pPr>
            <a:lvl3pPr marL="1045013" indent="0">
              <a:buNone/>
              <a:defRPr sz="1200"/>
            </a:lvl3pPr>
            <a:lvl4pPr marL="1567520" indent="0">
              <a:buNone/>
              <a:defRPr sz="1000"/>
            </a:lvl4pPr>
            <a:lvl5pPr marL="2090026" indent="0">
              <a:buNone/>
              <a:defRPr sz="1000"/>
            </a:lvl5pPr>
            <a:lvl6pPr marL="2612533" indent="0">
              <a:buNone/>
              <a:defRPr sz="1000"/>
            </a:lvl6pPr>
            <a:lvl7pPr marL="3135039" indent="0">
              <a:buNone/>
              <a:defRPr sz="1000"/>
            </a:lvl7pPr>
            <a:lvl8pPr marL="3657546" indent="0">
              <a:buNone/>
              <a:defRPr sz="1000"/>
            </a:lvl8pPr>
            <a:lvl9pPr marL="418005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6400801"/>
            <a:ext cx="5486400" cy="75565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817035"/>
            <a:ext cx="5486400" cy="5486400"/>
          </a:xfrm>
        </p:spPr>
        <p:txBody>
          <a:bodyPr/>
          <a:lstStyle>
            <a:lvl1pPr marL="0" indent="0">
              <a:buNone/>
              <a:defRPr sz="3600"/>
            </a:lvl1pPr>
            <a:lvl2pPr marL="522507" indent="0">
              <a:buNone/>
              <a:defRPr sz="3100"/>
            </a:lvl2pPr>
            <a:lvl3pPr marL="1045013" indent="0">
              <a:buNone/>
              <a:defRPr sz="2700"/>
            </a:lvl3pPr>
            <a:lvl4pPr marL="1567520" indent="0">
              <a:buNone/>
              <a:defRPr sz="2200"/>
            </a:lvl4pPr>
            <a:lvl5pPr marL="2090026" indent="0">
              <a:buNone/>
              <a:defRPr sz="2200"/>
            </a:lvl5pPr>
            <a:lvl6pPr marL="2612533" indent="0">
              <a:buNone/>
              <a:defRPr sz="2200"/>
            </a:lvl6pPr>
            <a:lvl7pPr marL="3135039" indent="0">
              <a:buNone/>
              <a:defRPr sz="2200"/>
            </a:lvl7pPr>
            <a:lvl8pPr marL="3657546" indent="0">
              <a:buNone/>
              <a:defRPr sz="2200"/>
            </a:lvl8pPr>
            <a:lvl9pPr marL="4180051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7156451"/>
            <a:ext cx="5486400" cy="1073150"/>
          </a:xfrm>
        </p:spPr>
        <p:txBody>
          <a:bodyPr/>
          <a:lstStyle>
            <a:lvl1pPr marL="0" indent="0">
              <a:buNone/>
              <a:defRPr sz="1600"/>
            </a:lvl1pPr>
            <a:lvl2pPr marL="522507" indent="0">
              <a:buNone/>
              <a:defRPr sz="1300"/>
            </a:lvl2pPr>
            <a:lvl3pPr marL="1045013" indent="0">
              <a:buNone/>
              <a:defRPr sz="1200"/>
            </a:lvl3pPr>
            <a:lvl4pPr marL="1567520" indent="0">
              <a:buNone/>
              <a:defRPr sz="1000"/>
            </a:lvl4pPr>
            <a:lvl5pPr marL="2090026" indent="0">
              <a:buNone/>
              <a:defRPr sz="1000"/>
            </a:lvl5pPr>
            <a:lvl6pPr marL="2612533" indent="0">
              <a:buNone/>
              <a:defRPr sz="1000"/>
            </a:lvl6pPr>
            <a:lvl7pPr marL="3135039" indent="0">
              <a:buNone/>
              <a:defRPr sz="1000"/>
            </a:lvl7pPr>
            <a:lvl8pPr marL="3657546" indent="0">
              <a:buNone/>
              <a:defRPr sz="1000"/>
            </a:lvl8pPr>
            <a:lvl9pPr marL="418005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6185"/>
            <a:ext cx="8229601" cy="1524000"/>
          </a:xfrm>
          <a:prstGeom prst="rect">
            <a:avLst/>
          </a:prstGeom>
        </p:spPr>
        <p:txBody>
          <a:bodyPr vert="horz" lIns="104502" tIns="52250" rIns="104502" bIns="5225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8229601" cy="6034618"/>
          </a:xfrm>
          <a:prstGeom prst="rect">
            <a:avLst/>
          </a:prstGeom>
        </p:spPr>
        <p:txBody>
          <a:bodyPr vert="horz" lIns="104502" tIns="52250" rIns="104502" bIns="5225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1" y="8475135"/>
            <a:ext cx="2133600" cy="486834"/>
          </a:xfrm>
          <a:prstGeom prst="rect">
            <a:avLst/>
          </a:prstGeom>
        </p:spPr>
        <p:txBody>
          <a:bodyPr vert="horz" lIns="104502" tIns="52250" rIns="104502" bIns="5225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8475135"/>
            <a:ext cx="2895599" cy="486834"/>
          </a:xfrm>
          <a:prstGeom prst="rect">
            <a:avLst/>
          </a:prstGeom>
        </p:spPr>
        <p:txBody>
          <a:bodyPr vert="horz" lIns="104502" tIns="52250" rIns="104502" bIns="5225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8475135"/>
            <a:ext cx="2133600" cy="486834"/>
          </a:xfrm>
          <a:prstGeom prst="rect">
            <a:avLst/>
          </a:prstGeom>
        </p:spPr>
        <p:txBody>
          <a:bodyPr vert="horz" lIns="104502" tIns="52250" rIns="104502" bIns="5225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5013" rtl="0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880" indent="-391880" algn="l" defTabSz="104501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9073" indent="-326566" algn="l" defTabSz="1045013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66" indent="-261254" algn="l" defTabSz="104501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72" indent="-261254" algn="l" defTabSz="1045013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79" indent="-261254" algn="l" defTabSz="1045013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73786" indent="-261254" algn="l" defTabSz="104501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96292" indent="-261254" algn="l" defTabSz="104501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18799" indent="-261254" algn="l" defTabSz="104501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41305" indent="-261254" algn="l" defTabSz="104501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5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2507" algn="l" defTabSz="1045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5013" algn="l" defTabSz="1045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7520" algn="l" defTabSz="1045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0026" algn="l" defTabSz="1045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2533" algn="l" defTabSz="1045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35039" algn="l" defTabSz="1045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7546" algn="l" defTabSz="1045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80051" algn="l" defTabSz="10450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rsonal@apacansb.ro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stuff\design\CROSSLINE\APA CANAL\sablon angajare - aditabil\apa-canal-sablon-angajare1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928" y="0"/>
            <a:ext cx="9304564" cy="9304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51" y="1408066"/>
            <a:ext cx="5265098" cy="1908268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vi-VN" sz="4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Angaj</a:t>
            </a:r>
            <a:r>
              <a:rPr lang="ro-RO" sz="4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4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 </a:t>
            </a:r>
            <a:r>
              <a:rPr lang="en-US" sz="4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pentru</a:t>
            </a:r>
            <a:r>
              <a:rPr lang="en-US" sz="4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/>
            <a:r>
              <a:rPr lang="ro-RO" sz="3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ro-RO" sz="5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-SCADA-</a:t>
            </a:r>
            <a:endParaRPr lang="en-US" sz="51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ro-RO" sz="32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l"/>
            <a:r>
              <a:rPr lang="ro-RO" sz="8000" b="1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ELECTRICIAN</a:t>
            </a:r>
            <a:r>
              <a:rPr lang="ro-RO" sz="6000" b="1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-</a:t>
            </a:r>
            <a:r>
              <a:rPr lang="en-US" sz="6000" b="1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ro-RO" sz="6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1 post</a:t>
            </a:r>
            <a:endParaRPr lang="ro-RO" sz="6000" b="1" dirty="0">
              <a:solidFill>
                <a:schemeClr val="tx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66800" y="6781800"/>
            <a:ext cx="1816100" cy="1524000"/>
          </a:xfrm>
          <a:prstGeom prst="rect">
            <a:avLst/>
          </a:prstGeom>
        </p:spPr>
        <p:txBody>
          <a:bodyPr vert="horz" lIns="104502" tIns="52250" rIns="104502" bIns="52250" rtlCol="0">
            <a:normAutofit/>
          </a:bodyPr>
          <a:lstStyle>
            <a:lvl1pPr marL="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2507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501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752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9002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1253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35039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754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80051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TIPUL POSTULUI</a:t>
            </a:r>
          </a:p>
          <a:p>
            <a:pPr algn="l"/>
            <a:r>
              <a:rPr lang="ro-RO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 întreagă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581400" y="6781800"/>
            <a:ext cx="2057400" cy="1524000"/>
          </a:xfrm>
          <a:prstGeom prst="rect">
            <a:avLst/>
          </a:prstGeom>
        </p:spPr>
        <p:txBody>
          <a:bodyPr vert="horz" lIns="104502" tIns="52250" rIns="104502" bIns="52250" rtlCol="0">
            <a:normAutofit/>
          </a:bodyPr>
          <a:lstStyle>
            <a:lvl1pPr marL="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2507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501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752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9002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1253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35039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754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80051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o-RO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LOCAȚIA</a:t>
            </a:r>
            <a:endParaRPr lang="it-IT" sz="1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Activitatea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acestui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job se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desfa</a:t>
            </a:r>
            <a:r>
              <a:rPr lang="ro-RO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ș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ura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 cadrul SCADA.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6324600" y="6781800"/>
            <a:ext cx="2438400" cy="1600200"/>
          </a:xfrm>
          <a:prstGeom prst="rect">
            <a:avLst/>
          </a:prstGeom>
        </p:spPr>
        <p:txBody>
          <a:bodyPr vert="horz" lIns="104502" tIns="52250" rIns="104502" bIns="52250" rtlCol="0">
            <a:normAutofit/>
          </a:bodyPr>
          <a:lstStyle>
            <a:lvl1pPr marL="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2507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501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752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9002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1253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35039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754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80051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o-RO" sz="2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PREZENȚA</a:t>
            </a:r>
            <a:endParaRPr lang="it-IT" sz="21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Jobul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necesit</a:t>
            </a:r>
            <a:r>
              <a:rPr lang="ro-RO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prezen</a:t>
            </a:r>
            <a:r>
              <a:rPr lang="ro-RO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ț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fizic</a:t>
            </a:r>
            <a:r>
              <a:rPr lang="ro-RO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locul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munc</a:t>
            </a:r>
            <a:r>
              <a:rPr lang="ro-RO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o-RO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533400" y="8610600"/>
            <a:ext cx="2133600" cy="381000"/>
          </a:xfrm>
          <a:prstGeom prst="rect">
            <a:avLst/>
          </a:prstGeom>
        </p:spPr>
        <p:txBody>
          <a:bodyPr vert="horz" lIns="104502" tIns="52250" rIns="104502" bIns="52250" rtlCol="0">
            <a:normAutofit/>
          </a:bodyPr>
          <a:lstStyle>
            <a:lvl1pPr marL="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2507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501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752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9002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1253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35039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754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80051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0269.962 int</a:t>
            </a:r>
            <a:r>
              <a:rPr lang="ro-RO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it-IT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166</a:t>
            </a:r>
            <a:r>
              <a:rPr lang="ro-RO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117</a:t>
            </a:r>
            <a:endParaRPr lang="ro-RO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6172200" y="8621486"/>
            <a:ext cx="2438400" cy="381000"/>
          </a:xfrm>
          <a:prstGeom prst="rect">
            <a:avLst/>
          </a:prstGeom>
        </p:spPr>
        <p:txBody>
          <a:bodyPr vert="horz" lIns="104502" tIns="52250" rIns="104502" bIns="52250" rtlCol="0">
            <a:normAutofit/>
          </a:bodyPr>
          <a:lstStyle>
            <a:lvl1pPr marL="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2507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501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752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9002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1253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35039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754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80051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personal@apacansb.ro</a:t>
            </a:r>
            <a:endParaRPr lang="ro-RO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08058F-B177-4C82-B3A2-7F4BEDE31D6D}"/>
              </a:ext>
            </a:extLst>
          </p:cNvPr>
          <p:cNvSpPr txBox="1"/>
          <p:nvPr/>
        </p:nvSpPr>
        <p:spPr>
          <a:xfrm>
            <a:off x="310676" y="3171127"/>
            <a:ext cx="5128470" cy="2277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ro-RO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o-RO" sz="1400" b="1" dirty="0">
                <a:latin typeface="Calibri" panose="020F0502020204030204" pitchFamily="34" charset="0"/>
                <a:cs typeface="Calibri" panose="020F0502020204030204" pitchFamily="34" charset="0"/>
              </a:rPr>
              <a:t>EXPERIENȚA NECESARĂ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ro-RO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vi-VN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Pentru acest post ne dorim candidați care au </a:t>
            </a:r>
            <a:r>
              <a:rPr lang="ro-RO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următoarea</a:t>
            </a:r>
            <a:r>
              <a:rPr lang="vi-VN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pregătire profesională:</a:t>
            </a:r>
            <a:endParaRPr lang="ro-RO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Times RO"/>
              <a:buChar char="-"/>
              <a:tabLst>
                <a:tab pos="1143000" algn="l"/>
              </a:tabLst>
            </a:pPr>
            <a:r>
              <a:rPr lang="en-A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studii</a:t>
            </a:r>
            <a:r>
              <a:rPr lang="en-A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medii</a:t>
            </a:r>
            <a:r>
              <a:rPr lang="en-A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A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specialitate</a:t>
            </a:r>
            <a:r>
              <a:rPr lang="en-A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A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domeniul</a:t>
            </a:r>
            <a:r>
              <a:rPr lang="en-A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electric/ </a:t>
            </a:r>
            <a:r>
              <a:rPr lang="en-A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electrotehnic</a:t>
            </a:r>
            <a:r>
              <a:rPr lang="en-A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A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elecromecanic</a:t>
            </a:r>
            <a:r>
              <a:rPr lang="en-A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Times RO"/>
              <a:buChar char="-"/>
              <a:tabLst>
                <a:tab pos="1143000" algn="l"/>
              </a:tabLst>
            </a:pPr>
            <a:r>
              <a:rPr lang="en-A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min. 2 ani </a:t>
            </a:r>
            <a:r>
              <a:rPr lang="en-A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experiență</a:t>
            </a:r>
            <a:r>
              <a:rPr lang="en-A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profesională</a:t>
            </a:r>
            <a:r>
              <a:rPr lang="en-A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Times RO"/>
              <a:buChar char="-"/>
              <a:tabLst>
                <a:tab pos="1143000" algn="l"/>
              </a:tabLst>
            </a:pPr>
            <a:r>
              <a:rPr lang="en-A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apt </a:t>
            </a:r>
            <a:r>
              <a:rPr lang="en-A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lucru</a:t>
            </a:r>
            <a:r>
              <a:rPr lang="en-A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A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înălțime</a:t>
            </a:r>
            <a:r>
              <a:rPr lang="en-A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apt </a:t>
            </a:r>
            <a:r>
              <a:rPr lang="en-A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tură</a:t>
            </a:r>
            <a:r>
              <a:rPr lang="en-A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noapte</a:t>
            </a:r>
            <a:r>
              <a:rPr lang="ro-RO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ocazional</a:t>
            </a:r>
            <a:r>
              <a:rPr lang="en-A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Times RO"/>
              <a:buChar char="-"/>
              <a:tabLst>
                <a:tab pos="1143000" algn="l"/>
              </a:tabLst>
            </a:pPr>
            <a:r>
              <a:rPr lang="en-A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experiență</a:t>
            </a:r>
            <a:r>
              <a:rPr lang="en-A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A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automatizări</a:t>
            </a:r>
            <a:r>
              <a:rPr lang="en-A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constituie</a:t>
            </a:r>
            <a:r>
              <a:rPr lang="en-A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A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avantaj</a:t>
            </a:r>
            <a:r>
              <a:rPr lang="en-A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720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my stuff\design\CROSSLINE\APA CANAL\sablon angajare - aditabil\apa-canal-sablon-angajare3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76400"/>
            <a:ext cx="4648201" cy="44958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o-RO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OFERIM</a:t>
            </a:r>
            <a:r>
              <a:rPr lang="ro-RO" sz="3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ro-RO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job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stabil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ro-RO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tichete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masa,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tichete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cadou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prime de merit;</a:t>
            </a:r>
            <a:r>
              <a:rPr lang="ro-RO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3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ro-RO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training </a:t>
            </a:r>
            <a:r>
              <a:rPr lang="ro-RO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perioada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acomodare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beneficii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</a:t>
            </a:r>
            <a:r>
              <a:rPr lang="ro-RO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ț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ie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specificul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postului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sporuri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acordate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conform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Contractului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Colectiv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33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Munca</a:t>
            </a:r>
            <a:endParaRPr lang="ro-RO" sz="3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o-RO" sz="3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o-RO" sz="3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o-RO" sz="3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vi-VN" sz="3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espre Apă Canal Sibiu</a:t>
            </a:r>
            <a:r>
              <a:rPr lang="en-US" sz="3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SA</a:t>
            </a:r>
          </a:p>
          <a:p>
            <a:pPr marL="0" indent="0">
              <a:buNone/>
            </a:pPr>
            <a:r>
              <a:rPr lang="vi-VN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Apă Canal Sibiu este al doilea operator regional cu activitate inter-județeană din România. În prezent aria de operare a societății „Apă Canal</a:t>
            </a:r>
            <a:r>
              <a:rPr lang="ro-RO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Sibiu SA</a:t>
            </a:r>
            <a:r>
              <a:rPr lang="vi-VN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’’ cuprinde 29 de localități cu o populație deservită de peste 290.000 locuitori</a:t>
            </a:r>
            <a:r>
              <a:rPr lang="ro-RO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vi-VN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o-RO" sz="3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vi-VN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Compania are o echipă de </a:t>
            </a:r>
            <a:r>
              <a:rPr lang="en-US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680</a:t>
            </a:r>
            <a:r>
              <a:rPr lang="vi-VN" sz="3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angajați, reușind să atragă constant fonduri europene și să dezvolte proiecte de anvergură.</a:t>
            </a:r>
          </a:p>
          <a:p>
            <a:pPr marL="0" indent="0">
              <a:buNone/>
            </a:pPr>
            <a:endParaRPr lang="ro-RO" sz="2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65149" y="7010400"/>
            <a:ext cx="8013701" cy="838200"/>
          </a:xfrm>
          <a:prstGeom prst="rect">
            <a:avLst/>
          </a:prstGeom>
        </p:spPr>
        <p:txBody>
          <a:bodyPr vert="horz" lIns="104502" tIns="52250" rIns="104502" bIns="52250" rtlCol="0">
            <a:noAutofit/>
          </a:bodyPr>
          <a:lstStyle>
            <a:lvl1pPr marL="391880" indent="-391880" algn="l" defTabSz="10450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9073" indent="-326566" algn="l" defTabSz="104501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6266" indent="-261254" algn="l" defTabSz="10450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72" indent="-261254" algn="l" defTabSz="104501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51279" indent="-261254" algn="l" defTabSz="104501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73786" indent="-261254" algn="l" defTabSz="10450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96292" indent="-261254" algn="l" defTabSz="10450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8799" indent="-261254" algn="l" defTabSz="10450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41305" indent="-261254" algn="l" defTabSz="104501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vi-VN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33400" y="8610600"/>
            <a:ext cx="2133600" cy="381000"/>
          </a:xfrm>
          <a:prstGeom prst="rect">
            <a:avLst/>
          </a:prstGeom>
        </p:spPr>
        <p:txBody>
          <a:bodyPr vert="horz" lIns="104502" tIns="52250" rIns="104502" bIns="52250" rtlCol="0">
            <a:normAutofit/>
          </a:bodyPr>
          <a:lstStyle>
            <a:lvl1pPr marL="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2507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501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752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9002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1253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35039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754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80051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0269.962 int</a:t>
            </a:r>
            <a:r>
              <a:rPr lang="ro-RO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it-IT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166</a:t>
            </a:r>
            <a:r>
              <a:rPr lang="ro-RO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117</a:t>
            </a:r>
            <a:endParaRPr lang="ro-RO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477000" y="8534400"/>
            <a:ext cx="2133600" cy="468086"/>
          </a:xfrm>
          <a:prstGeom prst="rect">
            <a:avLst/>
          </a:prstGeom>
        </p:spPr>
        <p:txBody>
          <a:bodyPr vert="horz" lIns="104502" tIns="52250" rIns="104502" bIns="52250" rtlCol="0">
            <a:normAutofit fontScale="92500"/>
          </a:bodyPr>
          <a:lstStyle>
            <a:lvl1pPr marL="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2507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501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7520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9002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12533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35039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7546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80051" indent="0" algn="ctr" defTabSz="1045013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personal@apacansb.ro</a:t>
            </a:r>
            <a:endParaRPr lang="ro-RO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27595F-0D90-41BC-A425-78B12198E7E4}"/>
              </a:ext>
            </a:extLst>
          </p:cNvPr>
          <p:cNvSpPr txBox="1"/>
          <p:nvPr/>
        </p:nvSpPr>
        <p:spPr>
          <a:xfrm>
            <a:off x="457199" y="6598503"/>
            <a:ext cx="8318501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457200" algn="just"/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Cererile tip de participare la concurs se completează și se depun online la adresa de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mail: </a:t>
            </a:r>
            <a:r>
              <a:rPr lang="ro-RO" sz="1800" u="none" strike="noStrike" dirty="0">
                <a:solidFill>
                  <a:srgbClr val="0068D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personal@apacansb.ro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sau la sediul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societăţii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str. Eschil nr.6, Serv. Resurse Umane, împreună cu CV, copie diplomă/acte studii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adeverinţa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medicală de la medicul de familie, până la data de 16.08.202</a:t>
            </a:r>
            <a:r>
              <a:rPr lang="ro-RO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457200" algn="just"/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Relaţii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suplimentare la tel. 0269/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962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(int.11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7;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166).</a:t>
            </a:r>
          </a:p>
        </p:txBody>
      </p:sp>
    </p:spTree>
    <p:extLst>
      <p:ext uri="{BB962C8B-B14F-4D97-AF65-F5344CB8AC3E}">
        <p14:creationId xmlns:p14="http://schemas.microsoft.com/office/powerpoint/2010/main" val="1058183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937</TotalTime>
  <Words>310</Words>
  <Application>Microsoft Office PowerPoint</Application>
  <PresentationFormat>Custom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Times RO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Morar</dc:creator>
  <cp:lastModifiedBy>David Dana Elena</cp:lastModifiedBy>
  <cp:revision>71</cp:revision>
  <cp:lastPrinted>2022-05-30T13:24:59Z</cp:lastPrinted>
  <dcterms:created xsi:type="dcterms:W3CDTF">2006-08-16T00:00:00Z</dcterms:created>
  <dcterms:modified xsi:type="dcterms:W3CDTF">2024-08-02T05:21:08Z</dcterms:modified>
</cp:coreProperties>
</file>